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33"/>
  </p:notesMasterIdLst>
  <p:handoutMasterIdLst>
    <p:handoutMasterId r:id="rId34"/>
  </p:handoutMasterIdLst>
  <p:sldIdLst>
    <p:sldId id="1735" r:id="rId3"/>
    <p:sldId id="1736" r:id="rId4"/>
    <p:sldId id="1968" r:id="rId5"/>
    <p:sldId id="2120" r:id="rId6"/>
    <p:sldId id="2135" r:id="rId7"/>
    <p:sldId id="2138" r:id="rId8"/>
    <p:sldId id="2279" r:id="rId9"/>
    <p:sldId id="1963" r:id="rId10"/>
    <p:sldId id="2006" r:id="rId11"/>
    <p:sldId id="2280" r:id="rId12"/>
    <p:sldId id="2002" r:id="rId13"/>
    <p:sldId id="2139" r:id="rId14"/>
    <p:sldId id="2281" r:id="rId15"/>
    <p:sldId id="2140" r:id="rId16"/>
    <p:sldId id="2083" r:id="rId17"/>
    <p:sldId id="2084" r:id="rId18"/>
    <p:sldId id="2282" r:id="rId19"/>
    <p:sldId id="2142" r:id="rId20"/>
    <p:sldId id="2143" r:id="rId21"/>
    <p:sldId id="2284" r:id="rId22"/>
    <p:sldId id="2144" r:id="rId23"/>
    <p:sldId id="2145" r:id="rId24"/>
    <p:sldId id="2283" r:id="rId25"/>
    <p:sldId id="2146" r:id="rId26"/>
    <p:sldId id="2147" r:id="rId27"/>
    <p:sldId id="2181" r:id="rId28"/>
    <p:sldId id="2130" r:id="rId29"/>
    <p:sldId id="2285" r:id="rId30"/>
    <p:sldId id="2153" r:id="rId31"/>
    <p:sldId id="1701"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6" autoAdjust="0"/>
    <p:restoredTop sz="95067" autoAdjust="0"/>
  </p:normalViewPr>
  <p:slideViewPr>
    <p:cSldViewPr>
      <p:cViewPr varScale="1">
        <p:scale>
          <a:sx n="124" d="100"/>
          <a:sy n="124" d="100"/>
        </p:scale>
        <p:origin x="102" y="31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02-May-21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02-May-21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9.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Use_tax" TargetMode="External"/><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cdtfa.ca.gov/taxes-and-fees/use-tax.htm" TargetMode="External"/><Relationship Id="rId1" Type="http://schemas.openxmlformats.org/officeDocument/2006/relationships/slideLayout" Target="../slideLayouts/slideLayout29.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90Acquisitions_Infrastructure/010Managing_Vendors#How_Alma_Handles_VAT_Payments" TargetMode="Externa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90Acquisitions_Infrastructure/010Managing_Vendors#Adding_a_Vendor_and_Vendor_Account"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1635646"/>
            <a:ext cx="4972396" cy="223224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3000"/>
              <a:t>Invoicing – How to pay Use Tax (Reporting Tax) to a governmental vendor when paying invoice</a:t>
            </a:r>
            <a:endParaRPr lang="en-US" sz="3000" dirty="0"/>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Liable for VAT</a:t>
            </a:r>
          </a:p>
        </p:txBody>
      </p:sp>
      <p:sp>
        <p:nvSpPr>
          <p:cNvPr id="9" name="Content Placeholder 3">
            <a:extLst>
              <a:ext uri="{FF2B5EF4-FFF2-40B4-BE49-F238E27FC236}">
                <a16:creationId xmlns:a16="http://schemas.microsoft.com/office/drawing/2014/main" id="{0985CC01-1FBE-4A1F-B35E-0CE1C9A7C609}"/>
              </a:ext>
            </a:extLst>
          </p:cNvPr>
          <p:cNvSpPr>
            <a:spLocks noGrp="1"/>
          </p:cNvSpPr>
          <p:nvPr>
            <p:ph idx="1"/>
          </p:nvPr>
        </p:nvSpPr>
        <p:spPr>
          <a:xfrm>
            <a:off x="395536" y="771551"/>
            <a:ext cx="8424936" cy="432047"/>
          </a:xfrm>
        </p:spPr>
        <p:txBody>
          <a:bodyPr>
            <a:normAutofit lnSpcReduction="10000"/>
          </a:bodyPr>
          <a:lstStyle/>
          <a:p>
            <a:r>
              <a:rPr lang="en-US" dirty="0"/>
              <a:t>Vendor "J and S Ltd." is defined as "Liable for VAT"</a:t>
            </a:r>
          </a:p>
        </p:txBody>
      </p:sp>
      <p:pic>
        <p:nvPicPr>
          <p:cNvPr id="4" name="Picture 3">
            <a:extLst>
              <a:ext uri="{FF2B5EF4-FFF2-40B4-BE49-F238E27FC236}">
                <a16:creationId xmlns:a16="http://schemas.microsoft.com/office/drawing/2014/main" id="{D8CD2856-4ED1-4A11-9DF3-D5E0840473B1}"/>
              </a:ext>
            </a:extLst>
          </p:cNvPr>
          <p:cNvPicPr>
            <a:picLocks noChangeAspect="1"/>
          </p:cNvPicPr>
          <p:nvPr/>
        </p:nvPicPr>
        <p:blipFill>
          <a:blip r:embed="rId2"/>
          <a:stretch>
            <a:fillRect/>
          </a:stretch>
        </p:blipFill>
        <p:spPr>
          <a:xfrm>
            <a:off x="0" y="1287270"/>
            <a:ext cx="9144000" cy="3372712"/>
          </a:xfrm>
          <a:prstGeom prst="rect">
            <a:avLst/>
          </a:prstGeom>
          <a:ln>
            <a:solidFill>
              <a:schemeClr val="accent1"/>
            </a:solidFill>
          </a:ln>
        </p:spPr>
      </p:pic>
      <p:sp>
        <p:nvSpPr>
          <p:cNvPr id="5" name="Arrow: Left 4">
            <a:extLst>
              <a:ext uri="{FF2B5EF4-FFF2-40B4-BE49-F238E27FC236}">
                <a16:creationId xmlns:a16="http://schemas.microsoft.com/office/drawing/2014/main" id="{4415246B-5201-4743-B63B-CFB14D765C5E}"/>
              </a:ext>
            </a:extLst>
          </p:cNvPr>
          <p:cNvSpPr/>
          <p:nvPr/>
        </p:nvSpPr>
        <p:spPr>
          <a:xfrm>
            <a:off x="6020370" y="2963689"/>
            <a:ext cx="792088" cy="36004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57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The "Governmental" Vendor</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11</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85B68B0B-3F7B-49E7-A2E9-A4C0648F6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086" y="10113"/>
            <a:ext cx="7195520" cy="3150471"/>
          </a:xfrm>
          <a:prstGeom prst="rect">
            <a:avLst/>
          </a:prstGeom>
        </p:spPr>
      </p:pic>
    </p:spTree>
    <p:extLst>
      <p:ext uri="{BB962C8B-B14F-4D97-AF65-F5344CB8AC3E}">
        <p14:creationId xmlns:p14="http://schemas.microsoft.com/office/powerpoint/2010/main" val="162244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"Governmental" Vendor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lnSpcReduction="10000"/>
          </a:bodyPr>
          <a:lstStyle/>
          <a:p>
            <a:r>
              <a:rPr lang="en-US" dirty="0"/>
              <a:t>If the vendor is marked as “Governmental” then this means that the vendor receives “use tax” (VAT) for an invoice payment from non-governmental vendors.  The use tax is expended from the same funds as original invoice charges.</a:t>
            </a:r>
          </a:p>
          <a:p>
            <a:r>
              <a:rPr lang="en-US" dirty="0"/>
              <a:t>After selecting “Governmental” a TAX Percentage area and field appears. The staff user should enter here a numerical value for the tax to be administered.</a:t>
            </a:r>
          </a:p>
          <a:p>
            <a:r>
              <a:rPr lang="en-US" dirty="0"/>
              <a:t>The TAX Percentage is the percentage that will be calculated from the PO line amount of the regular invoice (total less discount, not including shipping or other charges) in order to create a special tax-only governmental invoice. </a:t>
            </a:r>
          </a:p>
        </p:txBody>
      </p:sp>
    </p:spTree>
    <p:extLst>
      <p:ext uri="{BB962C8B-B14F-4D97-AF65-F5344CB8AC3E}">
        <p14:creationId xmlns:p14="http://schemas.microsoft.com/office/powerpoint/2010/main" val="287769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"Governmental" Vendor</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dirty="0"/>
              <a:t>After saving the vendor, the vendor will acquire the attribute of type = Governmental. </a:t>
            </a:r>
          </a:p>
          <a:p>
            <a:r>
              <a:rPr lang="en-US" dirty="0"/>
              <a:t>The governmental vendor sends a separate invoice containing only the use tax on an invoice's charges, according to the value entered in Tax percentage.</a:t>
            </a:r>
          </a:p>
          <a:p>
            <a:r>
              <a:rPr lang="en-US" dirty="0"/>
              <a:t>Note that there can be only one active governmental vendor.</a:t>
            </a:r>
          </a:p>
          <a:p>
            <a:r>
              <a:rPr lang="en-US" dirty="0"/>
              <a:t>On the next slide we will see that the institution has a governmental vendor named “Government tax vendor” with tax percentage 17.0.  </a:t>
            </a:r>
          </a:p>
          <a:p>
            <a:endParaRPr lang="en-US" dirty="0"/>
          </a:p>
        </p:txBody>
      </p:sp>
    </p:spTree>
    <p:extLst>
      <p:ext uri="{BB962C8B-B14F-4D97-AF65-F5344CB8AC3E}">
        <p14:creationId xmlns:p14="http://schemas.microsoft.com/office/powerpoint/2010/main" val="63437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The "Governmental" Vendor</a:t>
            </a:r>
          </a:p>
        </p:txBody>
      </p:sp>
      <p:pic>
        <p:nvPicPr>
          <p:cNvPr id="5" name="Picture 4">
            <a:extLst>
              <a:ext uri="{FF2B5EF4-FFF2-40B4-BE49-F238E27FC236}">
                <a16:creationId xmlns:a16="http://schemas.microsoft.com/office/drawing/2014/main" id="{49E5D0F5-B5AD-4E02-A602-6FF7272FEE8F}"/>
              </a:ext>
            </a:extLst>
          </p:cNvPr>
          <p:cNvPicPr>
            <a:picLocks noChangeAspect="1"/>
          </p:cNvPicPr>
          <p:nvPr/>
        </p:nvPicPr>
        <p:blipFill>
          <a:blip r:embed="rId2"/>
          <a:stretch>
            <a:fillRect/>
          </a:stretch>
        </p:blipFill>
        <p:spPr>
          <a:xfrm>
            <a:off x="0" y="959938"/>
            <a:ext cx="9144000" cy="3700044"/>
          </a:xfrm>
          <a:prstGeom prst="rect">
            <a:avLst/>
          </a:prstGeom>
          <a:ln>
            <a:solidFill>
              <a:schemeClr val="accent1"/>
            </a:solidFill>
          </a:ln>
        </p:spPr>
      </p:pic>
      <p:sp>
        <p:nvSpPr>
          <p:cNvPr id="6" name="Rectangle 5">
            <a:extLst>
              <a:ext uri="{FF2B5EF4-FFF2-40B4-BE49-F238E27FC236}">
                <a16:creationId xmlns:a16="http://schemas.microsoft.com/office/drawing/2014/main" id="{E0A09DBC-9A6E-44D8-BDF4-2A8814DDAFE4}"/>
              </a:ext>
            </a:extLst>
          </p:cNvPr>
          <p:cNvSpPr/>
          <p:nvPr/>
        </p:nvSpPr>
        <p:spPr>
          <a:xfrm>
            <a:off x="323528" y="1325063"/>
            <a:ext cx="2088232" cy="3105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27D190-848E-46FC-A858-2EB22D14EFA3}"/>
              </a:ext>
            </a:extLst>
          </p:cNvPr>
          <p:cNvSpPr/>
          <p:nvPr/>
        </p:nvSpPr>
        <p:spPr>
          <a:xfrm>
            <a:off x="251520" y="4299942"/>
            <a:ext cx="158417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FC1FCA-06DB-418C-A01E-EA18FCB03FC0}"/>
              </a:ext>
            </a:extLst>
          </p:cNvPr>
          <p:cNvSpPr/>
          <p:nvPr/>
        </p:nvSpPr>
        <p:spPr>
          <a:xfrm>
            <a:off x="5364088" y="3507854"/>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14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Create and Pay the Original Invoice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15</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a:extLst>
              <a:ext uri="{FF2B5EF4-FFF2-40B4-BE49-F238E27FC236}">
                <a16:creationId xmlns:a16="http://schemas.microsoft.com/office/drawing/2014/main" id="{C96B9659-726E-4BA5-9BC5-598DEE6898F5}"/>
              </a:ext>
            </a:extLst>
          </p:cNvPr>
          <p:cNvPicPr>
            <a:picLocks noChangeAspect="1"/>
          </p:cNvPicPr>
          <p:nvPr/>
        </p:nvPicPr>
        <p:blipFill>
          <a:blip r:embed="rId3"/>
          <a:stretch>
            <a:fillRect/>
          </a:stretch>
        </p:blipFill>
        <p:spPr>
          <a:xfrm>
            <a:off x="4019234" y="-6474"/>
            <a:ext cx="5124766" cy="3150471"/>
          </a:xfrm>
          <a:prstGeom prst="rect">
            <a:avLst/>
          </a:prstGeom>
        </p:spPr>
      </p:pic>
    </p:spTree>
    <p:extLst>
      <p:ext uri="{BB962C8B-B14F-4D97-AF65-F5344CB8AC3E}">
        <p14:creationId xmlns:p14="http://schemas.microsoft.com/office/powerpoint/2010/main" val="56975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Create and Pay the Original Invoice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We will now create an invoice for PO-217713 which has a total cost of 100.00 EUR.</a:t>
            </a:r>
          </a:p>
          <a:p>
            <a:r>
              <a:rPr lang="en-US" dirty="0"/>
              <a:t>PO-217713 is for vendor “J and S Ltd.” which we saw has “Liable for VAT” checked.</a:t>
            </a:r>
          </a:p>
          <a:p>
            <a:r>
              <a:rPr lang="en-US" dirty="0"/>
              <a:t>The PO is on the next slide</a:t>
            </a:r>
          </a:p>
        </p:txBody>
      </p:sp>
    </p:spTree>
    <p:extLst>
      <p:ext uri="{BB962C8B-B14F-4D97-AF65-F5344CB8AC3E}">
        <p14:creationId xmlns:p14="http://schemas.microsoft.com/office/powerpoint/2010/main" val="170303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Create and Pay the Original Invoice</a:t>
            </a:r>
          </a:p>
        </p:txBody>
      </p:sp>
      <p:pic>
        <p:nvPicPr>
          <p:cNvPr id="7" name="Picture 6">
            <a:extLst>
              <a:ext uri="{FF2B5EF4-FFF2-40B4-BE49-F238E27FC236}">
                <a16:creationId xmlns:a16="http://schemas.microsoft.com/office/drawing/2014/main" id="{2D195027-2B2E-488D-8A4B-C2337592DBAC}"/>
              </a:ext>
            </a:extLst>
          </p:cNvPr>
          <p:cNvPicPr>
            <a:picLocks noChangeAspect="1"/>
          </p:cNvPicPr>
          <p:nvPr/>
        </p:nvPicPr>
        <p:blipFill>
          <a:blip r:embed="rId2"/>
          <a:stretch>
            <a:fillRect/>
          </a:stretch>
        </p:blipFill>
        <p:spPr>
          <a:xfrm>
            <a:off x="1577015" y="589592"/>
            <a:ext cx="5989969" cy="4207627"/>
          </a:xfrm>
          <a:prstGeom prst="rect">
            <a:avLst/>
          </a:prstGeom>
          <a:ln>
            <a:solidFill>
              <a:schemeClr val="accent1"/>
            </a:solidFill>
          </a:ln>
        </p:spPr>
      </p:pic>
      <p:sp>
        <p:nvSpPr>
          <p:cNvPr id="8" name="Rectangle 7">
            <a:extLst>
              <a:ext uri="{FF2B5EF4-FFF2-40B4-BE49-F238E27FC236}">
                <a16:creationId xmlns:a16="http://schemas.microsoft.com/office/drawing/2014/main" id="{E6AB67ED-0785-4DAE-8F0B-8A1C9F6C187D}"/>
              </a:ext>
            </a:extLst>
          </p:cNvPr>
          <p:cNvSpPr/>
          <p:nvPr/>
        </p:nvSpPr>
        <p:spPr>
          <a:xfrm>
            <a:off x="1907704" y="915566"/>
            <a:ext cx="15121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489E6B-4DA4-401D-AC8B-5502B86623A6}"/>
              </a:ext>
            </a:extLst>
          </p:cNvPr>
          <p:cNvSpPr/>
          <p:nvPr/>
        </p:nvSpPr>
        <p:spPr>
          <a:xfrm>
            <a:off x="1691680" y="1635646"/>
            <a:ext cx="165618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491B1EF-8FFD-4330-A0BA-F246609C2DF2}"/>
              </a:ext>
            </a:extLst>
          </p:cNvPr>
          <p:cNvSpPr/>
          <p:nvPr/>
        </p:nvSpPr>
        <p:spPr>
          <a:xfrm>
            <a:off x="1691680" y="4515966"/>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409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Create and Pay the Original Invoice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a:bodyPr>
          <a:lstStyle/>
          <a:p>
            <a:r>
              <a:rPr lang="en-US" dirty="0"/>
              <a:t>Create the invoice from the PO</a:t>
            </a:r>
          </a:p>
        </p:txBody>
      </p:sp>
      <p:pic>
        <p:nvPicPr>
          <p:cNvPr id="6" name="Picture 5">
            <a:extLst>
              <a:ext uri="{FF2B5EF4-FFF2-40B4-BE49-F238E27FC236}">
                <a16:creationId xmlns:a16="http://schemas.microsoft.com/office/drawing/2014/main" id="{90B5363F-21C1-45F1-B771-D61CA23D64A4}"/>
              </a:ext>
            </a:extLst>
          </p:cNvPr>
          <p:cNvPicPr>
            <a:picLocks noChangeAspect="1"/>
          </p:cNvPicPr>
          <p:nvPr/>
        </p:nvPicPr>
        <p:blipFill>
          <a:blip r:embed="rId2"/>
          <a:stretch>
            <a:fillRect/>
          </a:stretch>
        </p:blipFill>
        <p:spPr>
          <a:xfrm>
            <a:off x="395536" y="1347614"/>
            <a:ext cx="1466850" cy="1266825"/>
          </a:xfrm>
          <a:prstGeom prst="rect">
            <a:avLst/>
          </a:prstGeom>
          <a:ln>
            <a:solidFill>
              <a:schemeClr val="accent1"/>
            </a:solidFill>
          </a:ln>
        </p:spPr>
      </p:pic>
      <p:sp>
        <p:nvSpPr>
          <p:cNvPr id="7" name="Rectangle 6">
            <a:extLst>
              <a:ext uri="{FF2B5EF4-FFF2-40B4-BE49-F238E27FC236}">
                <a16:creationId xmlns:a16="http://schemas.microsoft.com/office/drawing/2014/main" id="{4BC70814-3159-4F70-AC20-43A6CB049681}"/>
              </a:ext>
            </a:extLst>
          </p:cNvPr>
          <p:cNvSpPr/>
          <p:nvPr/>
        </p:nvSpPr>
        <p:spPr>
          <a:xfrm>
            <a:off x="395536" y="1798605"/>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87EB93B-2A3C-4C39-9941-6168A0BE3DD4}"/>
              </a:ext>
            </a:extLst>
          </p:cNvPr>
          <p:cNvPicPr>
            <a:picLocks noChangeAspect="1"/>
          </p:cNvPicPr>
          <p:nvPr/>
        </p:nvPicPr>
        <p:blipFill>
          <a:blip r:embed="rId3"/>
          <a:stretch>
            <a:fillRect/>
          </a:stretch>
        </p:blipFill>
        <p:spPr>
          <a:xfrm>
            <a:off x="3883253" y="1265907"/>
            <a:ext cx="2981325" cy="2057400"/>
          </a:xfrm>
          <a:prstGeom prst="rect">
            <a:avLst/>
          </a:prstGeom>
          <a:ln>
            <a:solidFill>
              <a:schemeClr val="accent1"/>
            </a:solidFill>
          </a:ln>
        </p:spPr>
      </p:pic>
      <p:sp>
        <p:nvSpPr>
          <p:cNvPr id="9" name="Rectangle 8">
            <a:extLst>
              <a:ext uri="{FF2B5EF4-FFF2-40B4-BE49-F238E27FC236}">
                <a16:creationId xmlns:a16="http://schemas.microsoft.com/office/drawing/2014/main" id="{4D4EE33E-5D4B-46C4-9789-895811CBB6A5}"/>
              </a:ext>
            </a:extLst>
          </p:cNvPr>
          <p:cNvSpPr/>
          <p:nvPr/>
        </p:nvSpPr>
        <p:spPr>
          <a:xfrm>
            <a:off x="1331640" y="3662503"/>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230ED8A-7708-4DB2-8E1A-2BF638D3FCD9}"/>
              </a:ext>
            </a:extLst>
          </p:cNvPr>
          <p:cNvPicPr>
            <a:picLocks noChangeAspect="1"/>
          </p:cNvPicPr>
          <p:nvPr/>
        </p:nvPicPr>
        <p:blipFill>
          <a:blip r:embed="rId4"/>
          <a:stretch>
            <a:fillRect/>
          </a:stretch>
        </p:blipFill>
        <p:spPr>
          <a:xfrm>
            <a:off x="1118328" y="3631815"/>
            <a:ext cx="6228184" cy="942712"/>
          </a:xfrm>
          <a:prstGeom prst="rect">
            <a:avLst/>
          </a:prstGeom>
          <a:ln>
            <a:solidFill>
              <a:schemeClr val="accent1"/>
            </a:solidFill>
          </a:ln>
        </p:spPr>
      </p:pic>
      <p:sp>
        <p:nvSpPr>
          <p:cNvPr id="11" name="Rectangle 10">
            <a:extLst>
              <a:ext uri="{FF2B5EF4-FFF2-40B4-BE49-F238E27FC236}">
                <a16:creationId xmlns:a16="http://schemas.microsoft.com/office/drawing/2014/main" id="{2BEC8D92-D3E3-4FD0-8F45-4C3557B84EB3}"/>
              </a:ext>
            </a:extLst>
          </p:cNvPr>
          <p:cNvSpPr/>
          <p:nvPr/>
        </p:nvSpPr>
        <p:spPr>
          <a:xfrm>
            <a:off x="4788024" y="2227449"/>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54FA71-037A-4577-AE6E-52C1BD7F6103}"/>
              </a:ext>
            </a:extLst>
          </p:cNvPr>
          <p:cNvSpPr/>
          <p:nvPr/>
        </p:nvSpPr>
        <p:spPr>
          <a:xfrm>
            <a:off x="1979712" y="3979319"/>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25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198439-6C50-449A-AC80-A7FB9A135002}"/>
              </a:ext>
            </a:extLst>
          </p:cNvPr>
          <p:cNvPicPr>
            <a:picLocks noChangeAspect="1"/>
          </p:cNvPicPr>
          <p:nvPr/>
        </p:nvPicPr>
        <p:blipFill>
          <a:blip r:embed="rId2"/>
          <a:stretch>
            <a:fillRect/>
          </a:stretch>
        </p:blipFill>
        <p:spPr>
          <a:xfrm>
            <a:off x="611560" y="771551"/>
            <a:ext cx="7744603" cy="387629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Create and Pay the Original Invoice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4716016" y="951569"/>
            <a:ext cx="3528392" cy="864095"/>
          </a:xfrm>
          <a:solidFill>
            <a:schemeClr val="bg1"/>
          </a:solidFill>
          <a:ln>
            <a:solidFill>
              <a:schemeClr val="accent1"/>
            </a:solidFill>
          </a:ln>
        </p:spPr>
        <p:txBody>
          <a:bodyPr>
            <a:normAutofit fontScale="92500"/>
          </a:bodyPr>
          <a:lstStyle/>
          <a:p>
            <a:pPr marL="0" indent="0">
              <a:buNone/>
            </a:pPr>
            <a:r>
              <a:rPr lang="en-US" sz="2000" dirty="0"/>
              <a:t>In the invoice we specify “Report tax” and pay the 100 EUR</a:t>
            </a:r>
          </a:p>
        </p:txBody>
      </p:sp>
      <p:sp>
        <p:nvSpPr>
          <p:cNvPr id="7" name="Rectangle 6">
            <a:extLst>
              <a:ext uri="{FF2B5EF4-FFF2-40B4-BE49-F238E27FC236}">
                <a16:creationId xmlns:a16="http://schemas.microsoft.com/office/drawing/2014/main" id="{05D6AAB1-649E-43CA-9894-B4DC60FEB32A}"/>
              </a:ext>
            </a:extLst>
          </p:cNvPr>
          <p:cNvSpPr/>
          <p:nvPr/>
        </p:nvSpPr>
        <p:spPr>
          <a:xfrm>
            <a:off x="899592" y="1023577"/>
            <a:ext cx="122413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9BDA72-9D0E-4C68-8AC9-BAC75CB5DBE1}"/>
              </a:ext>
            </a:extLst>
          </p:cNvPr>
          <p:cNvSpPr/>
          <p:nvPr/>
        </p:nvSpPr>
        <p:spPr>
          <a:xfrm>
            <a:off x="756453" y="4017764"/>
            <a:ext cx="143928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F60BC3-7E6F-43D2-9A76-77834308D383}"/>
              </a:ext>
            </a:extLst>
          </p:cNvPr>
          <p:cNvSpPr/>
          <p:nvPr/>
        </p:nvSpPr>
        <p:spPr>
          <a:xfrm>
            <a:off x="4538786" y="4352651"/>
            <a:ext cx="143928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6F5A53FA-A69F-44A6-B727-67A8CB0FD8BF}"/>
              </a:ext>
            </a:extLst>
          </p:cNvPr>
          <p:cNvSpPr txBox="1">
            <a:spLocks/>
          </p:cNvSpPr>
          <p:nvPr/>
        </p:nvSpPr>
        <p:spPr>
          <a:xfrm>
            <a:off x="3995936" y="2717825"/>
            <a:ext cx="3528392" cy="864095"/>
          </a:xfrm>
          <a:prstGeom prst="rect">
            <a:avLst/>
          </a:prstGeom>
          <a:solidFill>
            <a:schemeClr val="bg1"/>
          </a:solidFill>
          <a:ln>
            <a:solidFill>
              <a:schemeClr val="accent1"/>
            </a:solidFill>
          </a:ln>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t>After checking “Report tax” the fields “VAT per invoice line” and “VAT Code” are disabled</a:t>
            </a:r>
          </a:p>
        </p:txBody>
      </p:sp>
      <p:cxnSp>
        <p:nvCxnSpPr>
          <p:cNvPr id="12" name="Straight Arrow Connector 11">
            <a:extLst>
              <a:ext uri="{FF2B5EF4-FFF2-40B4-BE49-F238E27FC236}">
                <a16:creationId xmlns:a16="http://schemas.microsoft.com/office/drawing/2014/main" id="{19C79D7C-0832-42D7-A091-C907820D4D67}"/>
              </a:ext>
            </a:extLst>
          </p:cNvPr>
          <p:cNvCxnSpPr/>
          <p:nvPr/>
        </p:nvCxnSpPr>
        <p:spPr>
          <a:xfrm flipH="1">
            <a:off x="2195736" y="1203597"/>
            <a:ext cx="25202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718731-AA3D-4EB5-ABE3-AB4AA9A16D45}"/>
              </a:ext>
            </a:extLst>
          </p:cNvPr>
          <p:cNvCxnSpPr/>
          <p:nvPr/>
        </p:nvCxnSpPr>
        <p:spPr>
          <a:xfrm flipH="1" flipV="1">
            <a:off x="1907704" y="1491630"/>
            <a:ext cx="504056" cy="3240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01EB54-2FBF-42C4-BC7E-E8D759AAE5AC}"/>
              </a:ext>
            </a:extLst>
          </p:cNvPr>
          <p:cNvCxnSpPr>
            <a:cxnSpLocks/>
          </p:cNvCxnSpPr>
          <p:nvPr/>
        </p:nvCxnSpPr>
        <p:spPr>
          <a:xfrm flipH="1">
            <a:off x="1867230" y="1813159"/>
            <a:ext cx="54453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3BAD84-E65F-4666-9B3A-10E3D4B5A3EF}"/>
              </a:ext>
            </a:extLst>
          </p:cNvPr>
          <p:cNvCxnSpPr>
            <a:stCxn id="10" idx="1"/>
          </p:cNvCxnSpPr>
          <p:nvPr/>
        </p:nvCxnSpPr>
        <p:spPr>
          <a:xfrm flipH="1" flipV="1">
            <a:off x="2411760" y="1815663"/>
            <a:ext cx="1584176" cy="133421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4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563888" y="195487"/>
            <a:ext cx="5400600" cy="4644178"/>
          </a:xfrm>
        </p:spPr>
        <p:txBody>
          <a:bodyPr>
            <a:normAutofit/>
          </a:bodyPr>
          <a:lstStyle/>
          <a:p>
            <a:pPr lvl="1"/>
            <a:r>
              <a:rPr lang="en-US" dirty="0"/>
              <a:t>What is "Use Tax"?</a:t>
            </a:r>
          </a:p>
          <a:p>
            <a:pPr lvl="1"/>
            <a:r>
              <a:rPr lang="en-US" dirty="0"/>
              <a:t>Liable for VAT</a:t>
            </a:r>
          </a:p>
          <a:p>
            <a:pPr lvl="1"/>
            <a:r>
              <a:rPr lang="en-US" dirty="0"/>
              <a:t>The "Governmental" Vendor</a:t>
            </a:r>
          </a:p>
          <a:p>
            <a:pPr lvl="1"/>
            <a:r>
              <a:rPr lang="en-US" dirty="0"/>
              <a:t>Create and Pay the Original Invoice</a:t>
            </a:r>
          </a:p>
          <a:p>
            <a:pPr lvl="1"/>
            <a:r>
              <a:rPr lang="en-US" dirty="0"/>
              <a:t>See the Report Tax Invoice Get Automatically Created</a:t>
            </a:r>
          </a:p>
          <a:p>
            <a:pPr lvl="1"/>
            <a:r>
              <a:rPr lang="en-US" dirty="0"/>
              <a:t>Expenditures Specifically for the Use Tax</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See the Report Tax Invoice Get Automatically Created</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20</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8" name="Picture 7" descr="A group of people in a library&#10;&#10;Description automatically generated">
            <a:extLst>
              <a:ext uri="{FF2B5EF4-FFF2-40B4-BE49-F238E27FC236}">
                <a16:creationId xmlns:a16="http://schemas.microsoft.com/office/drawing/2014/main" id="{BFC7C57B-1108-4EE5-A9E2-53DD6CD94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307" y="-20538"/>
            <a:ext cx="5436096" cy="3171056"/>
          </a:xfrm>
          <a:prstGeom prst="rect">
            <a:avLst/>
          </a:prstGeom>
        </p:spPr>
      </p:pic>
    </p:spTree>
    <p:extLst>
      <p:ext uri="{BB962C8B-B14F-4D97-AF65-F5344CB8AC3E}">
        <p14:creationId xmlns:p14="http://schemas.microsoft.com/office/powerpoint/2010/main" val="340031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33B469-82A9-4BE7-8315-189846B39566}"/>
              </a:ext>
            </a:extLst>
          </p:cNvPr>
          <p:cNvPicPr>
            <a:picLocks noChangeAspect="1"/>
          </p:cNvPicPr>
          <p:nvPr/>
        </p:nvPicPr>
        <p:blipFill>
          <a:blip r:embed="rId2"/>
          <a:stretch>
            <a:fillRect/>
          </a:stretch>
        </p:blipFill>
        <p:spPr>
          <a:xfrm>
            <a:off x="312871" y="2025774"/>
            <a:ext cx="8507601" cy="177011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See the Report Tax Invoice Get Automatically Created</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931409"/>
          </a:xfrm>
        </p:spPr>
        <p:txBody>
          <a:bodyPr>
            <a:normAutofit fontScale="92500" lnSpcReduction="20000"/>
          </a:bodyPr>
          <a:lstStyle/>
          <a:p>
            <a:r>
              <a:rPr lang="en-US" dirty="0"/>
              <a:t>In addition to the invoice PO-217713 another invoice is created with suffix _RT.  The invoice with suffix _RT is generated automatically by the system when first invoice is paid and closed.</a:t>
            </a:r>
          </a:p>
        </p:txBody>
      </p:sp>
      <p:sp>
        <p:nvSpPr>
          <p:cNvPr id="7" name="Rectangle 6">
            <a:extLst>
              <a:ext uri="{FF2B5EF4-FFF2-40B4-BE49-F238E27FC236}">
                <a16:creationId xmlns:a16="http://schemas.microsoft.com/office/drawing/2014/main" id="{05D6AAB1-649E-43CA-9894-B4DC60FEB32A}"/>
              </a:ext>
            </a:extLst>
          </p:cNvPr>
          <p:cNvSpPr/>
          <p:nvPr/>
        </p:nvSpPr>
        <p:spPr>
          <a:xfrm>
            <a:off x="819374" y="3379367"/>
            <a:ext cx="1160338"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54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71235-79CB-42B3-A562-26223500D9C4}"/>
              </a:ext>
            </a:extLst>
          </p:cNvPr>
          <p:cNvPicPr>
            <a:picLocks noChangeAspect="1"/>
          </p:cNvPicPr>
          <p:nvPr/>
        </p:nvPicPr>
        <p:blipFill>
          <a:blip r:embed="rId2"/>
          <a:stretch>
            <a:fillRect/>
          </a:stretch>
        </p:blipFill>
        <p:spPr>
          <a:xfrm>
            <a:off x="806318" y="1398765"/>
            <a:ext cx="7515225" cy="33813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See the Report Tax Invoice Get Automatically Created</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79512" y="699542"/>
            <a:ext cx="8712968" cy="864096"/>
          </a:xfrm>
        </p:spPr>
        <p:txBody>
          <a:bodyPr>
            <a:normAutofit/>
          </a:bodyPr>
          <a:lstStyle/>
          <a:p>
            <a:r>
              <a:rPr lang="en-US" sz="1800" dirty="0"/>
              <a:t>The “_RT” has total invoice lines amount 17.00 EUR (17% of the 100.00 EUR total of invoice PO-217713,  because 17% was defined for the governmental vendor).</a:t>
            </a:r>
          </a:p>
        </p:txBody>
      </p:sp>
      <p:sp>
        <p:nvSpPr>
          <p:cNvPr id="8" name="Rectangle 7">
            <a:extLst>
              <a:ext uri="{FF2B5EF4-FFF2-40B4-BE49-F238E27FC236}">
                <a16:creationId xmlns:a16="http://schemas.microsoft.com/office/drawing/2014/main" id="{11F02391-E21A-4724-9F6E-13D884F8C701}"/>
              </a:ext>
            </a:extLst>
          </p:cNvPr>
          <p:cNvSpPr/>
          <p:nvPr/>
        </p:nvSpPr>
        <p:spPr>
          <a:xfrm>
            <a:off x="5508104" y="3291830"/>
            <a:ext cx="201622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49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7A9188-2379-4311-B686-DF7D23154F17}"/>
              </a:ext>
            </a:extLst>
          </p:cNvPr>
          <p:cNvPicPr>
            <a:picLocks noChangeAspect="1"/>
          </p:cNvPicPr>
          <p:nvPr/>
        </p:nvPicPr>
        <p:blipFill>
          <a:blip r:embed="rId2"/>
          <a:stretch>
            <a:fillRect/>
          </a:stretch>
        </p:blipFill>
        <p:spPr>
          <a:xfrm>
            <a:off x="1114425" y="1626468"/>
            <a:ext cx="6915150" cy="24574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See the Report Tax Invoice Get Automatically Created</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79512" y="771550"/>
            <a:ext cx="8712968" cy="864096"/>
          </a:xfrm>
        </p:spPr>
        <p:txBody>
          <a:bodyPr>
            <a:normAutofit/>
          </a:bodyPr>
          <a:lstStyle/>
          <a:p>
            <a:r>
              <a:rPr lang="en-US" sz="1800" dirty="0"/>
              <a:t>The 17.00 EUR also appears as the VAT amount</a:t>
            </a:r>
          </a:p>
        </p:txBody>
      </p:sp>
      <p:sp>
        <p:nvSpPr>
          <p:cNvPr id="7" name="Rectangle 6">
            <a:extLst>
              <a:ext uri="{FF2B5EF4-FFF2-40B4-BE49-F238E27FC236}">
                <a16:creationId xmlns:a16="http://schemas.microsoft.com/office/drawing/2014/main" id="{05D6AAB1-649E-43CA-9894-B4DC60FEB32A}"/>
              </a:ext>
            </a:extLst>
          </p:cNvPr>
          <p:cNvSpPr/>
          <p:nvPr/>
        </p:nvSpPr>
        <p:spPr>
          <a:xfrm>
            <a:off x="1619672" y="3289284"/>
            <a:ext cx="1656184"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FE83DC-E899-45CA-9516-AAC172A3E288}"/>
              </a:ext>
            </a:extLst>
          </p:cNvPr>
          <p:cNvSpPr/>
          <p:nvPr/>
        </p:nvSpPr>
        <p:spPr>
          <a:xfrm>
            <a:off x="1114425" y="1633205"/>
            <a:ext cx="937295"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45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59996F-06BA-4A63-81F0-F4B53B52E0F2}"/>
              </a:ext>
            </a:extLst>
          </p:cNvPr>
          <p:cNvPicPr>
            <a:picLocks noChangeAspect="1"/>
          </p:cNvPicPr>
          <p:nvPr/>
        </p:nvPicPr>
        <p:blipFill>
          <a:blip r:embed="rId2"/>
          <a:stretch>
            <a:fillRect/>
          </a:stretch>
        </p:blipFill>
        <p:spPr>
          <a:xfrm>
            <a:off x="0" y="1730329"/>
            <a:ext cx="9144000" cy="30099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See the Report Tax Invoice Get Automatically Created</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251520" y="771551"/>
            <a:ext cx="8496944" cy="958778"/>
          </a:xfrm>
        </p:spPr>
        <p:txBody>
          <a:bodyPr>
            <a:normAutofit/>
          </a:bodyPr>
          <a:lstStyle/>
          <a:p>
            <a:r>
              <a:rPr lang="en-US" dirty="0"/>
              <a:t>Note that the invoice line of the “_RT” invoice has a note that it is reported tax for government vendor.</a:t>
            </a:r>
          </a:p>
        </p:txBody>
      </p:sp>
      <p:sp>
        <p:nvSpPr>
          <p:cNvPr id="10" name="Rectangle 9">
            <a:extLst>
              <a:ext uri="{FF2B5EF4-FFF2-40B4-BE49-F238E27FC236}">
                <a16:creationId xmlns:a16="http://schemas.microsoft.com/office/drawing/2014/main" id="{989B1838-C3DF-4341-95F5-20141D5F9A60}"/>
              </a:ext>
            </a:extLst>
          </p:cNvPr>
          <p:cNvSpPr/>
          <p:nvPr/>
        </p:nvSpPr>
        <p:spPr>
          <a:xfrm>
            <a:off x="683568" y="4083918"/>
            <a:ext cx="4608512" cy="2880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04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E796E3-9270-4E8E-B9B2-7810124193B8}"/>
              </a:ext>
            </a:extLst>
          </p:cNvPr>
          <p:cNvPicPr>
            <a:picLocks noChangeAspect="1"/>
          </p:cNvPicPr>
          <p:nvPr/>
        </p:nvPicPr>
        <p:blipFill>
          <a:blip r:embed="rId2"/>
          <a:stretch>
            <a:fillRect/>
          </a:stretch>
        </p:blipFill>
        <p:spPr>
          <a:xfrm>
            <a:off x="890587" y="2343937"/>
            <a:ext cx="7362825" cy="15716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See the Report Tax Invoice Get Automatically Created</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58778"/>
          </a:xfrm>
        </p:spPr>
        <p:txBody>
          <a:bodyPr>
            <a:normAutofit fontScale="85000" lnSpcReduction="20000"/>
          </a:bodyPr>
          <a:lstStyle/>
          <a:p>
            <a:r>
              <a:rPr lang="en-US" dirty="0"/>
              <a:t>The “_RT” invoice has been paid. See that we have both invoices:</a:t>
            </a:r>
          </a:p>
          <a:p>
            <a:r>
              <a:rPr lang="en-US" dirty="0"/>
              <a:t>PO-217713 is for 100.00 EUR and the PO-217713_RT Reporting tax is for 17.00 EUR (17% of the original).</a:t>
            </a:r>
          </a:p>
          <a:p>
            <a:endParaRPr lang="en-US" dirty="0"/>
          </a:p>
        </p:txBody>
      </p:sp>
      <p:sp>
        <p:nvSpPr>
          <p:cNvPr id="10" name="Rectangle 9">
            <a:extLst>
              <a:ext uri="{FF2B5EF4-FFF2-40B4-BE49-F238E27FC236}">
                <a16:creationId xmlns:a16="http://schemas.microsoft.com/office/drawing/2014/main" id="{989B1838-C3DF-4341-95F5-20141D5F9A60}"/>
              </a:ext>
            </a:extLst>
          </p:cNvPr>
          <p:cNvSpPr/>
          <p:nvPr/>
        </p:nvSpPr>
        <p:spPr>
          <a:xfrm>
            <a:off x="1350483" y="3457112"/>
            <a:ext cx="91543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F631BC-497A-4690-B609-DAB288B6A55C}"/>
              </a:ext>
            </a:extLst>
          </p:cNvPr>
          <p:cNvSpPr/>
          <p:nvPr/>
        </p:nvSpPr>
        <p:spPr>
          <a:xfrm>
            <a:off x="6948264" y="3475955"/>
            <a:ext cx="91543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54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26077" cy="1240583"/>
          </a:xfrm>
        </p:spPr>
        <p:txBody>
          <a:bodyPr/>
          <a:lstStyle/>
          <a:p>
            <a:pPr algn="ctr"/>
            <a:r>
              <a:rPr lang="en-US" sz="2500" dirty="0"/>
              <a:t>Expenditures Specifically for the Use Tax</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26</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6" name="Picture 5" descr="&#10;">
            <a:extLst>
              <a:ext uri="{FF2B5EF4-FFF2-40B4-BE49-F238E27FC236}">
                <a16:creationId xmlns:a16="http://schemas.microsoft.com/office/drawing/2014/main" id="{57F9F467-D42F-4C2C-B651-3B4C73949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625" y="0"/>
            <a:ext cx="7189451" cy="3147814"/>
          </a:xfrm>
          <a:prstGeom prst="rect">
            <a:avLst/>
          </a:prstGeom>
        </p:spPr>
      </p:pic>
    </p:spTree>
    <p:extLst>
      <p:ext uri="{BB962C8B-B14F-4D97-AF65-F5344CB8AC3E}">
        <p14:creationId xmlns:p14="http://schemas.microsoft.com/office/powerpoint/2010/main" val="2366223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sz="2000" dirty="0"/>
              <a:t>Expenditures Specifically for the Use Tax</a:t>
            </a:r>
            <a:endParaRPr lang="en-US" sz="2000"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251520" y="771550"/>
            <a:ext cx="8568952" cy="1656184"/>
          </a:xfrm>
        </p:spPr>
        <p:txBody>
          <a:bodyPr>
            <a:normAutofit fontScale="70000" lnSpcReduction="20000"/>
          </a:bodyPr>
          <a:lstStyle/>
          <a:p>
            <a:r>
              <a:rPr lang="en-US" dirty="0"/>
              <a:t>We can also see that each ‘Payment” has a separate expenditure on the fund.</a:t>
            </a:r>
          </a:p>
          <a:p>
            <a:r>
              <a:rPr lang="en-US" dirty="0"/>
              <a:t>It is also possible to use a </a:t>
            </a:r>
            <a:r>
              <a:rPr lang="en-US" b="1" u="sng" dirty="0"/>
              <a:t>separate</a:t>
            </a:r>
            <a:r>
              <a:rPr lang="en-US" dirty="0"/>
              <a:t> fund for the tax, as in some cases there is a dedicated fund specifically for the tax.  In this case the staff user could change the fund in the invoice line, which by default is the same as the fund of the original invoice.</a:t>
            </a:r>
          </a:p>
          <a:p>
            <a:r>
              <a:rPr lang="en-US" dirty="0"/>
              <a:t>Here we see that 17.00 EUR has been converted to 20.37 USD and 100.00 EUR has been converted to 119.85 USD.</a:t>
            </a:r>
          </a:p>
          <a:p>
            <a:endParaRPr lang="en-US" sz="1800" dirty="0"/>
          </a:p>
        </p:txBody>
      </p:sp>
      <p:sp>
        <p:nvSpPr>
          <p:cNvPr id="7" name="Rectangle 6">
            <a:extLst>
              <a:ext uri="{FF2B5EF4-FFF2-40B4-BE49-F238E27FC236}">
                <a16:creationId xmlns:a16="http://schemas.microsoft.com/office/drawing/2014/main" id="{82EF20E6-CF83-47F8-930B-3A82A375B560}"/>
              </a:ext>
            </a:extLst>
          </p:cNvPr>
          <p:cNvSpPr/>
          <p:nvPr/>
        </p:nvSpPr>
        <p:spPr>
          <a:xfrm>
            <a:off x="971600" y="3291830"/>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35DF574-37EA-4749-861F-B09049CE5218}"/>
              </a:ext>
            </a:extLst>
          </p:cNvPr>
          <p:cNvPicPr>
            <a:picLocks noChangeAspect="1"/>
          </p:cNvPicPr>
          <p:nvPr/>
        </p:nvPicPr>
        <p:blipFill>
          <a:blip r:embed="rId2"/>
          <a:stretch>
            <a:fillRect/>
          </a:stretch>
        </p:blipFill>
        <p:spPr>
          <a:xfrm>
            <a:off x="176212" y="2462758"/>
            <a:ext cx="8791575" cy="1981200"/>
          </a:xfrm>
          <a:prstGeom prst="rect">
            <a:avLst/>
          </a:prstGeom>
        </p:spPr>
      </p:pic>
    </p:spTree>
    <p:extLst>
      <p:ext uri="{BB962C8B-B14F-4D97-AF65-F5344CB8AC3E}">
        <p14:creationId xmlns:p14="http://schemas.microsoft.com/office/powerpoint/2010/main" val="3887326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sz="2000" dirty="0"/>
              <a:t>Expenditures Specifically for the Use Tax</a:t>
            </a:r>
            <a:endParaRPr lang="en-US" sz="2000"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251520" y="771551"/>
            <a:ext cx="8568952" cy="648072"/>
          </a:xfrm>
        </p:spPr>
        <p:txBody>
          <a:bodyPr>
            <a:normAutofit/>
          </a:bodyPr>
          <a:lstStyle/>
          <a:p>
            <a:r>
              <a:rPr lang="en-US" sz="1800" dirty="0"/>
              <a:t>It also possible to use a reporting code such as “Tax” on the invoice line which is for the VAT. These invoice lines can be retrieved in Alma Analytics by ‘Reporting Code = Tax”.</a:t>
            </a:r>
          </a:p>
          <a:p>
            <a:endParaRPr lang="en-US" sz="1800" dirty="0"/>
          </a:p>
        </p:txBody>
      </p:sp>
      <p:pic>
        <p:nvPicPr>
          <p:cNvPr id="5" name="Picture 4">
            <a:extLst>
              <a:ext uri="{FF2B5EF4-FFF2-40B4-BE49-F238E27FC236}">
                <a16:creationId xmlns:a16="http://schemas.microsoft.com/office/drawing/2014/main" id="{FEE7F01F-E354-4BE5-9FDC-844665FC5BAF}"/>
              </a:ext>
            </a:extLst>
          </p:cNvPr>
          <p:cNvPicPr>
            <a:picLocks noChangeAspect="1"/>
          </p:cNvPicPr>
          <p:nvPr/>
        </p:nvPicPr>
        <p:blipFill>
          <a:blip r:embed="rId2"/>
          <a:stretch>
            <a:fillRect/>
          </a:stretch>
        </p:blipFill>
        <p:spPr>
          <a:xfrm>
            <a:off x="845840" y="1635646"/>
            <a:ext cx="7452320" cy="3055374"/>
          </a:xfrm>
          <a:prstGeom prst="rect">
            <a:avLst/>
          </a:prstGeom>
          <a:ln>
            <a:solidFill>
              <a:schemeClr val="accent1"/>
            </a:solidFill>
          </a:ln>
        </p:spPr>
      </p:pic>
      <p:sp>
        <p:nvSpPr>
          <p:cNvPr id="7" name="Rectangle 6">
            <a:extLst>
              <a:ext uri="{FF2B5EF4-FFF2-40B4-BE49-F238E27FC236}">
                <a16:creationId xmlns:a16="http://schemas.microsoft.com/office/drawing/2014/main" id="{82EF20E6-CF83-47F8-930B-3A82A375B560}"/>
              </a:ext>
            </a:extLst>
          </p:cNvPr>
          <p:cNvSpPr/>
          <p:nvPr/>
        </p:nvSpPr>
        <p:spPr>
          <a:xfrm>
            <a:off x="971600" y="3291830"/>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60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The reporting code also appears in the corresponding transaction on the fund</a:t>
            </a:r>
          </a:p>
        </p:txBody>
      </p:sp>
      <p:sp>
        <p:nvSpPr>
          <p:cNvPr id="8" name="Title 2">
            <a:extLst>
              <a:ext uri="{FF2B5EF4-FFF2-40B4-BE49-F238E27FC236}">
                <a16:creationId xmlns:a16="http://schemas.microsoft.com/office/drawing/2014/main" id="{31F549FB-738F-45D9-8243-DE934313B094}"/>
              </a:ext>
            </a:extLst>
          </p:cNvPr>
          <p:cNvSpPr>
            <a:spLocks noGrp="1"/>
          </p:cNvSpPr>
          <p:nvPr>
            <p:ph type="title"/>
          </p:nvPr>
        </p:nvSpPr>
        <p:spPr>
          <a:xfrm>
            <a:off x="251520" y="70415"/>
            <a:ext cx="8784976" cy="576064"/>
          </a:xfrm>
        </p:spPr>
        <p:txBody>
          <a:bodyPr>
            <a:noAutofit/>
          </a:bodyPr>
          <a:lstStyle/>
          <a:p>
            <a:r>
              <a:rPr lang="en-US" sz="2000" dirty="0"/>
              <a:t>Expenditures Specifically for the Use Tax</a:t>
            </a:r>
            <a:endParaRPr lang="en-US" sz="2000" dirty="0">
              <a:solidFill>
                <a:srgbClr val="FF0000"/>
              </a:solidFill>
            </a:endParaRPr>
          </a:p>
        </p:txBody>
      </p:sp>
      <p:pic>
        <p:nvPicPr>
          <p:cNvPr id="3" name="Picture 2">
            <a:extLst>
              <a:ext uri="{FF2B5EF4-FFF2-40B4-BE49-F238E27FC236}">
                <a16:creationId xmlns:a16="http://schemas.microsoft.com/office/drawing/2014/main" id="{7D81022C-22B0-49BB-98C8-BCAABBD802E1}"/>
              </a:ext>
            </a:extLst>
          </p:cNvPr>
          <p:cNvPicPr>
            <a:picLocks noChangeAspect="1"/>
          </p:cNvPicPr>
          <p:nvPr/>
        </p:nvPicPr>
        <p:blipFill>
          <a:blip r:embed="rId2"/>
          <a:stretch>
            <a:fillRect/>
          </a:stretch>
        </p:blipFill>
        <p:spPr>
          <a:xfrm>
            <a:off x="0" y="1982033"/>
            <a:ext cx="9144000" cy="1669837"/>
          </a:xfrm>
          <a:prstGeom prst="rect">
            <a:avLst/>
          </a:prstGeom>
          <a:ln>
            <a:solidFill>
              <a:schemeClr val="accent1"/>
            </a:solidFill>
          </a:ln>
        </p:spPr>
      </p:pic>
      <p:sp>
        <p:nvSpPr>
          <p:cNvPr id="5" name="Rectangle 4">
            <a:extLst>
              <a:ext uri="{FF2B5EF4-FFF2-40B4-BE49-F238E27FC236}">
                <a16:creationId xmlns:a16="http://schemas.microsoft.com/office/drawing/2014/main" id="{75A1BDCD-6407-4D4E-B5B2-D758CA9EEBF2}"/>
              </a:ext>
            </a:extLst>
          </p:cNvPr>
          <p:cNvSpPr/>
          <p:nvPr/>
        </p:nvSpPr>
        <p:spPr>
          <a:xfrm>
            <a:off x="5652120" y="3003798"/>
            <a:ext cx="129614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062DA0-DB26-46C1-8197-4287E3469CFE}"/>
              </a:ext>
            </a:extLst>
          </p:cNvPr>
          <p:cNvSpPr/>
          <p:nvPr/>
        </p:nvSpPr>
        <p:spPr>
          <a:xfrm>
            <a:off x="683568" y="2355726"/>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80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What is "Use Tax"?</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8" name="Picture 7">
            <a:extLst>
              <a:ext uri="{FF2B5EF4-FFF2-40B4-BE49-F238E27FC236}">
                <a16:creationId xmlns:a16="http://schemas.microsoft.com/office/drawing/2014/main" id="{AB23B3D4-CB9C-45B7-94E0-CB38013F2203}"/>
              </a:ext>
            </a:extLst>
          </p:cNvPr>
          <p:cNvPicPr>
            <a:picLocks noChangeAspect="1"/>
          </p:cNvPicPr>
          <p:nvPr/>
        </p:nvPicPr>
        <p:blipFill>
          <a:blip r:embed="rId3"/>
          <a:stretch>
            <a:fillRect/>
          </a:stretch>
        </p:blipFill>
        <p:spPr>
          <a:xfrm>
            <a:off x="1521254" y="0"/>
            <a:ext cx="7652210" cy="3150471"/>
          </a:xfrm>
          <a:prstGeom prst="rect">
            <a:avLst/>
          </a:prstGeom>
        </p:spPr>
      </p:pic>
    </p:spTree>
    <p:extLst>
      <p:ext uri="{BB962C8B-B14F-4D97-AF65-F5344CB8AC3E}">
        <p14:creationId xmlns:p14="http://schemas.microsoft.com/office/powerpoint/2010/main" val="20671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What is "Use Tax"? </a:t>
            </a:r>
          </a:p>
        </p:txBody>
      </p:sp>
      <p:pic>
        <p:nvPicPr>
          <p:cNvPr id="7" name="Picture 6">
            <a:extLst>
              <a:ext uri="{FF2B5EF4-FFF2-40B4-BE49-F238E27FC236}">
                <a16:creationId xmlns:a16="http://schemas.microsoft.com/office/drawing/2014/main" id="{F3373A17-66AD-4EA9-A62F-546EF8CC750C}"/>
              </a:ext>
            </a:extLst>
          </p:cNvPr>
          <p:cNvPicPr>
            <a:picLocks noChangeAspect="1"/>
          </p:cNvPicPr>
          <p:nvPr/>
        </p:nvPicPr>
        <p:blipFill>
          <a:blip r:embed="rId2"/>
          <a:stretch>
            <a:fillRect/>
          </a:stretch>
        </p:blipFill>
        <p:spPr>
          <a:xfrm>
            <a:off x="1410876" y="1769740"/>
            <a:ext cx="6329476" cy="2818234"/>
          </a:xfrm>
          <a:prstGeom prst="rect">
            <a:avLst/>
          </a:prstGeom>
          <a:ln>
            <a:solidFill>
              <a:schemeClr val="accent1"/>
            </a:solidFill>
          </a:ln>
        </p:spPr>
      </p:pic>
      <p:sp>
        <p:nvSpPr>
          <p:cNvPr id="8" name="TextBox 7">
            <a:extLst>
              <a:ext uri="{FF2B5EF4-FFF2-40B4-BE49-F238E27FC236}">
                <a16:creationId xmlns:a16="http://schemas.microsoft.com/office/drawing/2014/main" id="{7F5A32B7-986D-40A2-A468-2234EA40EF95}"/>
              </a:ext>
            </a:extLst>
          </p:cNvPr>
          <p:cNvSpPr txBox="1"/>
          <p:nvPr/>
        </p:nvSpPr>
        <p:spPr>
          <a:xfrm>
            <a:off x="1410876" y="843558"/>
            <a:ext cx="6329476" cy="369332"/>
          </a:xfrm>
          <a:prstGeom prst="rect">
            <a:avLst/>
          </a:prstGeom>
          <a:noFill/>
        </p:spPr>
        <p:txBody>
          <a:bodyPr wrap="square" rtlCol="0">
            <a:spAutoFit/>
          </a:bodyPr>
          <a:lstStyle/>
          <a:p>
            <a:r>
              <a:rPr lang="en-US" dirty="0">
                <a:hlinkClick r:id="rId3"/>
              </a:rPr>
              <a:t>https://en.wikipedia.org/wiki/Use_tax</a:t>
            </a:r>
            <a:r>
              <a:rPr lang="en-US" dirty="0"/>
              <a:t> </a:t>
            </a:r>
          </a:p>
        </p:txBody>
      </p: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What is "Use Tax"? </a:t>
            </a:r>
          </a:p>
        </p:txBody>
      </p:sp>
      <p:sp>
        <p:nvSpPr>
          <p:cNvPr id="7" name="TextBox 6">
            <a:extLst>
              <a:ext uri="{FF2B5EF4-FFF2-40B4-BE49-F238E27FC236}">
                <a16:creationId xmlns:a16="http://schemas.microsoft.com/office/drawing/2014/main" id="{6049E9B9-FF98-4652-88F1-F460586E151D}"/>
              </a:ext>
            </a:extLst>
          </p:cNvPr>
          <p:cNvSpPr txBox="1"/>
          <p:nvPr/>
        </p:nvSpPr>
        <p:spPr>
          <a:xfrm>
            <a:off x="179512" y="834266"/>
            <a:ext cx="8640960" cy="369332"/>
          </a:xfrm>
          <a:prstGeom prst="rect">
            <a:avLst/>
          </a:prstGeom>
          <a:noFill/>
        </p:spPr>
        <p:txBody>
          <a:bodyPr wrap="square" rtlCol="0">
            <a:spAutoFit/>
          </a:bodyPr>
          <a:lstStyle/>
          <a:p>
            <a:r>
              <a:rPr lang="en-US" dirty="0">
                <a:hlinkClick r:id="rId2"/>
              </a:rPr>
              <a:t>https://www.cdtfa.ca.gov/taxes-and-fees/use-tax.htm</a:t>
            </a:r>
            <a:r>
              <a:rPr lang="en-US" dirty="0"/>
              <a:t> </a:t>
            </a:r>
          </a:p>
        </p:txBody>
      </p:sp>
      <p:pic>
        <p:nvPicPr>
          <p:cNvPr id="8" name="Picture 7">
            <a:extLst>
              <a:ext uri="{FF2B5EF4-FFF2-40B4-BE49-F238E27FC236}">
                <a16:creationId xmlns:a16="http://schemas.microsoft.com/office/drawing/2014/main" id="{E6854AED-1A23-457F-933D-558B25CB6AE4}"/>
              </a:ext>
            </a:extLst>
          </p:cNvPr>
          <p:cNvPicPr>
            <a:picLocks noChangeAspect="1"/>
          </p:cNvPicPr>
          <p:nvPr/>
        </p:nvPicPr>
        <p:blipFill>
          <a:blip r:embed="rId3"/>
          <a:stretch>
            <a:fillRect/>
          </a:stretch>
        </p:blipFill>
        <p:spPr>
          <a:xfrm>
            <a:off x="2664693" y="1315219"/>
            <a:ext cx="3419475" cy="752475"/>
          </a:xfrm>
          <a:prstGeom prst="rect">
            <a:avLst/>
          </a:prstGeom>
        </p:spPr>
      </p:pic>
      <p:pic>
        <p:nvPicPr>
          <p:cNvPr id="9" name="Picture 8">
            <a:extLst>
              <a:ext uri="{FF2B5EF4-FFF2-40B4-BE49-F238E27FC236}">
                <a16:creationId xmlns:a16="http://schemas.microsoft.com/office/drawing/2014/main" id="{40BAC78D-38C0-43FA-817A-376DC156762B}"/>
              </a:ext>
            </a:extLst>
          </p:cNvPr>
          <p:cNvPicPr>
            <a:picLocks noChangeAspect="1"/>
          </p:cNvPicPr>
          <p:nvPr/>
        </p:nvPicPr>
        <p:blipFill>
          <a:blip r:embed="rId4"/>
          <a:stretch>
            <a:fillRect/>
          </a:stretch>
        </p:blipFill>
        <p:spPr>
          <a:xfrm>
            <a:off x="419100" y="2468860"/>
            <a:ext cx="8305800" cy="1543050"/>
          </a:xfrm>
          <a:prstGeom prst="rect">
            <a:avLst/>
          </a:prstGeom>
          <a:ln>
            <a:solidFill>
              <a:schemeClr val="accent1"/>
            </a:solidFill>
          </a:ln>
        </p:spPr>
      </p:pic>
      <p:sp>
        <p:nvSpPr>
          <p:cNvPr id="10" name="Rectangle 9">
            <a:extLst>
              <a:ext uri="{FF2B5EF4-FFF2-40B4-BE49-F238E27FC236}">
                <a16:creationId xmlns:a16="http://schemas.microsoft.com/office/drawing/2014/main" id="{B0A5D27F-9FB4-45AF-998D-D4CAAF1C7320}"/>
              </a:ext>
            </a:extLst>
          </p:cNvPr>
          <p:cNvSpPr/>
          <p:nvPr/>
        </p:nvSpPr>
        <p:spPr>
          <a:xfrm>
            <a:off x="3563888" y="3723878"/>
            <a:ext cx="16561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5A5141-7BFE-4DCA-B86C-6D174244EEB2}"/>
              </a:ext>
            </a:extLst>
          </p:cNvPr>
          <p:cNvSpPr/>
          <p:nvPr/>
        </p:nvSpPr>
        <p:spPr>
          <a:xfrm>
            <a:off x="6300192" y="3107705"/>
            <a:ext cx="23042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67B8665-8592-4069-AF6F-EA296F680BCE}"/>
              </a:ext>
            </a:extLst>
          </p:cNvPr>
          <p:cNvSpPr/>
          <p:nvPr/>
        </p:nvSpPr>
        <p:spPr>
          <a:xfrm>
            <a:off x="412838" y="3358172"/>
            <a:ext cx="516727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21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"Use Tax"?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In Alma it is possible to pay the tax in a separate invoice, typically to a government – associated vendor.  </a:t>
            </a:r>
          </a:p>
          <a:p>
            <a:r>
              <a:rPr lang="en-US" dirty="0"/>
              <a:t>The separate invoice will have the same number as the original invoice, but will also have "_RT_ as a suffix (RT = Reporting Tax)</a:t>
            </a:r>
          </a:p>
          <a:p>
            <a:r>
              <a:rPr lang="en-US" dirty="0"/>
              <a:t>The _RT invoice includes only the VAT.</a:t>
            </a:r>
          </a:p>
          <a:p>
            <a:endParaRPr lang="en-US" dirty="0"/>
          </a:p>
          <a:p>
            <a:r>
              <a:rPr lang="en-US" dirty="0"/>
              <a:t>Note: In many cases the terms “Use Tax”, “Reporting Tax” and “VAT” are used interchangeably, as different people and organizations have “their own” definitions. </a:t>
            </a:r>
          </a:p>
        </p:txBody>
      </p:sp>
    </p:spTree>
    <p:extLst>
      <p:ext uri="{BB962C8B-B14F-4D97-AF65-F5344CB8AC3E}">
        <p14:creationId xmlns:p14="http://schemas.microsoft.com/office/powerpoint/2010/main" val="377627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"Use Tax"?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2592288"/>
          </a:xfrm>
        </p:spPr>
        <p:txBody>
          <a:bodyPr>
            <a:noAutofit/>
          </a:bodyPr>
          <a:lstStyle/>
          <a:p>
            <a:r>
              <a:rPr lang="en-US" dirty="0"/>
              <a:t>The separate invoice for the VAT is created if the following conditions exist:</a:t>
            </a:r>
          </a:p>
          <a:p>
            <a:endParaRPr lang="en-US" dirty="0"/>
          </a:p>
          <a:p>
            <a:pPr lvl="1"/>
            <a:r>
              <a:rPr lang="en-US" sz="2400" dirty="0"/>
              <a:t>The vendor is noted as liable for VAT</a:t>
            </a:r>
          </a:p>
          <a:p>
            <a:pPr lvl="1"/>
            <a:r>
              <a:rPr lang="en-US" sz="2400" dirty="0"/>
              <a:t>The institution has an associated governmental vendor </a:t>
            </a:r>
          </a:p>
          <a:p>
            <a:pPr lvl="1"/>
            <a:r>
              <a:rPr lang="en-US" sz="2400" dirty="0"/>
              <a:t>VAT is entered for the invoice</a:t>
            </a:r>
          </a:p>
          <a:p>
            <a:endParaRPr lang="en-US" dirty="0"/>
          </a:p>
        </p:txBody>
      </p:sp>
      <p:sp>
        <p:nvSpPr>
          <p:cNvPr id="5" name="Content Placeholder 3">
            <a:extLst>
              <a:ext uri="{FF2B5EF4-FFF2-40B4-BE49-F238E27FC236}">
                <a16:creationId xmlns:a16="http://schemas.microsoft.com/office/drawing/2014/main" id="{85AF2817-7A47-459C-A8D8-CE2449DB2B74}"/>
              </a:ext>
            </a:extLst>
          </p:cNvPr>
          <p:cNvSpPr txBox="1">
            <a:spLocks/>
          </p:cNvSpPr>
          <p:nvPr/>
        </p:nvSpPr>
        <p:spPr>
          <a:xfrm>
            <a:off x="359532" y="4299942"/>
            <a:ext cx="8424936" cy="4320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See also: </a:t>
            </a:r>
            <a:r>
              <a:rPr lang="en-US" sz="2000" dirty="0">
                <a:hlinkClick r:id="rId2" tooltip="Managing Vendors"/>
              </a:rPr>
              <a:t>How Alma Handles VAT Payments</a:t>
            </a:r>
            <a:r>
              <a:rPr lang="en-US" sz="2000" dirty="0"/>
              <a:t>.</a:t>
            </a:r>
          </a:p>
          <a:p>
            <a:pPr marL="0" indent="0">
              <a:buNone/>
            </a:pPr>
            <a:endParaRPr lang="en-US" sz="2000" dirty="0"/>
          </a:p>
          <a:p>
            <a:endParaRPr lang="en-US" sz="1800" dirty="0"/>
          </a:p>
        </p:txBody>
      </p:sp>
    </p:spTree>
    <p:extLst>
      <p:ext uri="{BB962C8B-B14F-4D97-AF65-F5344CB8AC3E}">
        <p14:creationId xmlns:p14="http://schemas.microsoft.com/office/powerpoint/2010/main" val="99055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Liable for VAT</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8</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9BE6D111-D166-462E-A116-CECC40018EB1}"/>
              </a:ext>
            </a:extLst>
          </p:cNvPr>
          <p:cNvPicPr>
            <a:picLocks noChangeAspect="1"/>
          </p:cNvPicPr>
          <p:nvPr/>
        </p:nvPicPr>
        <p:blipFill>
          <a:blip r:embed="rId3"/>
          <a:stretch>
            <a:fillRect/>
          </a:stretch>
        </p:blipFill>
        <p:spPr>
          <a:xfrm>
            <a:off x="4803059" y="6757"/>
            <a:ext cx="4338903" cy="3143713"/>
          </a:xfrm>
          <a:prstGeom prst="rect">
            <a:avLst/>
          </a:prstGeom>
        </p:spPr>
      </p:pic>
    </p:spTree>
    <p:extLst>
      <p:ext uri="{BB962C8B-B14F-4D97-AF65-F5344CB8AC3E}">
        <p14:creationId xmlns:p14="http://schemas.microsoft.com/office/powerpoint/2010/main" val="38496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Liable for VAT</a:t>
            </a:r>
          </a:p>
        </p:txBody>
      </p:sp>
      <p:sp>
        <p:nvSpPr>
          <p:cNvPr id="9" name="Content Placeholder 3">
            <a:extLst>
              <a:ext uri="{FF2B5EF4-FFF2-40B4-BE49-F238E27FC236}">
                <a16:creationId xmlns:a16="http://schemas.microsoft.com/office/drawing/2014/main" id="{0985CC01-1FBE-4A1F-B35E-0CE1C9A7C609}"/>
              </a:ext>
            </a:extLst>
          </p:cNvPr>
          <p:cNvSpPr>
            <a:spLocks noGrp="1"/>
          </p:cNvSpPr>
          <p:nvPr>
            <p:ph idx="1"/>
          </p:nvPr>
        </p:nvSpPr>
        <p:spPr>
          <a:xfrm>
            <a:off x="395536" y="771551"/>
            <a:ext cx="8424936" cy="4040488"/>
          </a:xfrm>
        </p:spPr>
        <p:txBody>
          <a:bodyPr>
            <a:normAutofit/>
          </a:bodyPr>
          <a:lstStyle/>
          <a:p>
            <a:r>
              <a:rPr lang="en-US" dirty="0"/>
              <a:t>The "</a:t>
            </a:r>
            <a:r>
              <a:rPr lang="en-US" dirty="0">
                <a:hlinkClick r:id="rId2"/>
              </a:rPr>
              <a:t>Liable for VAT</a:t>
            </a:r>
            <a:r>
              <a:rPr lang="en-US" dirty="0"/>
              <a:t>" checkbox indicates that invoices must be paid with VAT included. </a:t>
            </a:r>
          </a:p>
          <a:p>
            <a:r>
              <a:rPr lang="en-US" dirty="0"/>
              <a:t>The "Liable for VAT" checkbox must be selected to enable a separately-defined governmental vendor to collect VAT for this vendor’s invoices.</a:t>
            </a:r>
          </a:p>
        </p:txBody>
      </p:sp>
    </p:spTree>
    <p:extLst>
      <p:ext uri="{BB962C8B-B14F-4D97-AF65-F5344CB8AC3E}">
        <p14:creationId xmlns:p14="http://schemas.microsoft.com/office/powerpoint/2010/main" val="67391444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18567</TotalTime>
  <Words>1038</Words>
  <Application>Microsoft Office PowerPoint</Application>
  <PresentationFormat>On-screen Show (16:9)</PresentationFormat>
  <Paragraphs>104</Paragraphs>
  <Slides>30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Calibri Light</vt:lpstr>
      <vt:lpstr>IGeLU_2016_16X9 (1)</vt:lpstr>
      <vt:lpstr>Ex_Libris_2020</vt:lpstr>
      <vt:lpstr>PowerPoint Presentation</vt:lpstr>
      <vt:lpstr>PowerPoint Presentation</vt:lpstr>
      <vt:lpstr>What is "Use Tax"?</vt:lpstr>
      <vt:lpstr>What is "Use Tax"? </vt:lpstr>
      <vt:lpstr>What is "Use Tax"? </vt:lpstr>
      <vt:lpstr>What is "Use Tax"? </vt:lpstr>
      <vt:lpstr>What is "Use Tax"? </vt:lpstr>
      <vt:lpstr>Liable for VAT</vt:lpstr>
      <vt:lpstr>Liable for VAT</vt:lpstr>
      <vt:lpstr>Liable for VAT</vt:lpstr>
      <vt:lpstr>The "Governmental" Vendor</vt:lpstr>
      <vt:lpstr>The "Governmental" Vendor</vt:lpstr>
      <vt:lpstr>The "Governmental" Vendor</vt:lpstr>
      <vt:lpstr>The "Governmental" Vendor</vt:lpstr>
      <vt:lpstr>Create and Pay the Original Invoice</vt:lpstr>
      <vt:lpstr>Create and Pay the Original Invoice</vt:lpstr>
      <vt:lpstr>Create and Pay the Original Invoice</vt:lpstr>
      <vt:lpstr>Create and Pay the Original Invoice</vt:lpstr>
      <vt:lpstr>Create and Pay the Original Invoice</vt:lpstr>
      <vt:lpstr>See the Report Tax Invoice Get Automatically Created</vt:lpstr>
      <vt:lpstr>See the Report Tax Invoice Get Automatically Created</vt:lpstr>
      <vt:lpstr>See the Report Tax Invoice Get Automatically Created</vt:lpstr>
      <vt:lpstr>See the Report Tax Invoice Get Automatically Created</vt:lpstr>
      <vt:lpstr>See the Report Tax Invoice Get Automatically Created</vt:lpstr>
      <vt:lpstr>See the Report Tax Invoice Get Automatically Created</vt:lpstr>
      <vt:lpstr>Expenditures Specifically for the Use Tax</vt:lpstr>
      <vt:lpstr>Expenditures Specifically for the Use Tax</vt:lpstr>
      <vt:lpstr>Expenditures Specifically for the Use Tax</vt:lpstr>
      <vt:lpstr>Expenditures Specifically for the Use Tax</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1776</cp:revision>
  <dcterms:created xsi:type="dcterms:W3CDTF">2017-01-02T15:10:30Z</dcterms:created>
  <dcterms:modified xsi:type="dcterms:W3CDTF">2021-05-02T07:10:50Z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